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7" r:id="rId9"/>
    <p:sldId id="275" r:id="rId10"/>
    <p:sldId id="268" r:id="rId11"/>
    <p:sldId id="270" r:id="rId12"/>
    <p:sldId id="272" r:id="rId13"/>
    <p:sldId id="284" r:id="rId14"/>
    <p:sldId id="273" r:id="rId15"/>
    <p:sldId id="276" r:id="rId16"/>
    <p:sldId id="278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F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54732-B7AA-4405-86B4-577A72213A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C8BF-D3C9-4D15-9A3B-AF2B58E542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D25E-9498-4B05-AEB3-F3B17060E8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3EF3-D88D-4F85-BD42-2153B22911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0944-8BE5-4C20-9E46-5BF5128D94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DC84-5A21-4912-A43A-1631B726791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D350-B697-4D81-9DD8-C61D7786870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BD1A-0F4D-4284-B6C8-DC84AABE11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C122-6CB8-4A3D-BC2F-197BC14BC9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7C3F-63E7-4B2F-9EC4-3A7339083F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E3C9-0E0A-4922-96FC-9C3D554C9C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40C073-E674-44F2-9E87-D00313F211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Control Panel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3319" name="Picture 7" descr="Dash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87915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EUn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339850"/>
            <a:ext cx="977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8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9512" y="6453336"/>
            <a:ext cx="878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Control Panel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5367" name="Picture 7" descr="Dashboard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87931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EUn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229225"/>
            <a:ext cx="6905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EUn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1339850"/>
            <a:ext cx="977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9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Control Panel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7415" name="Picture 7" descr="OrderFor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7852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EUn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412875"/>
            <a:ext cx="977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EUn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013325"/>
            <a:ext cx="6905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r>
              <a:rPr lang="sr-Latn-RS" dirty="0" smtClean="0">
                <a:solidFill>
                  <a:schemeClr val="bg2"/>
                </a:solidFill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512" y="6453336"/>
            <a:ext cx="878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376772" y="3897052"/>
            <a:ext cx="5112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Control Panel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8439" name="Picture 7" descr="OrderForm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7852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EUn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412875"/>
            <a:ext cx="977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EUn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165850"/>
            <a:ext cx="6905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11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19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512" y="6453336"/>
            <a:ext cx="878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376772" y="3897052"/>
            <a:ext cx="5112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Control Panel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9463" name="Picture 10" descr="JobConsol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878522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EUn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382713"/>
            <a:ext cx="9779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EUn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6135688"/>
            <a:ext cx="6905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r>
              <a:rPr lang="sr-Latn-RS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08204" y="3825044"/>
            <a:ext cx="5112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n-lt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395288" y="2060575"/>
            <a:ext cx="8424862" cy="1655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Predstavljanje: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</a:t>
            </a:r>
            <a:r>
              <a:rPr lang="sr-Latn-RS" sz="2400" b="1" dirty="0">
                <a:solidFill>
                  <a:schemeClr val="bg1"/>
                </a:solidFill>
                <a:latin typeface="+mn-lt"/>
                <a:cs typeface="Raavi" pitchFamily="34" charset="0"/>
              </a:rPr>
              <a:t>EUnet Cloud Tehnologija – aspekti bezbednosti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4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1331913" y="4221163"/>
            <a:ext cx="6270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 Sigurnost aplikacija i podataka u Cloud sistemu.</a:t>
            </a:r>
          </a:p>
          <a:p>
            <a:pPr>
              <a:buFont typeface="Arial" charset="0"/>
              <a:buChar char="•"/>
            </a:pPr>
            <a:r>
              <a:rPr lang="en-US" sz="2000"/>
              <a:t> Uloga kontrolera Cloud sistema.</a:t>
            </a:r>
          </a:p>
          <a:p>
            <a:pPr>
              <a:buFont typeface="Arial" charset="0"/>
              <a:buChar char="•"/>
            </a:pPr>
            <a:r>
              <a:rPr lang="en-US" sz="2000"/>
              <a:t> Mehanička i električna struktura u punoj redundansi.</a:t>
            </a:r>
          </a:p>
          <a:p>
            <a:pPr>
              <a:buFont typeface="Arial" charset="0"/>
              <a:buChar char="•"/>
            </a:pPr>
            <a:r>
              <a:rPr lang="en-US" sz="2000"/>
              <a:t> Puna primena važećih ICT standarda.</a:t>
            </a:r>
            <a:endParaRPr lang="en-GB" sz="200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r>
              <a:rPr lang="sr-Latn-RS" dirty="0" smtClean="0">
                <a:solidFill>
                  <a:schemeClr val="bg2"/>
                </a:solidFill>
              </a:rPr>
              <a:t>3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395288" y="5661025"/>
            <a:ext cx="8424862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U svakom trenutku se zna lokacija vaših podataka, dok kontroleri Cloud sistema prate sve bitne parametre vezane za dostupnost i bezbednost.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000" b="1" dirty="0">
                <a:solidFill>
                  <a:schemeClr val="accent6"/>
                </a:solidFill>
                <a:latin typeface="+mn-lt"/>
              </a:rPr>
              <a:t>Eunet Cloud tehnologija - Aspekti bezbednosti</a:t>
            </a:r>
            <a:endParaRPr lang="en-GB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14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027" name="Picture 3" descr="D:\Users\Prodaja\Documents\Data Centar\small\DSC_0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516193" cy="4365574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 rot="18544046">
            <a:off x="6335950" y="2899180"/>
            <a:ext cx="667828" cy="1152128"/>
          </a:xfrm>
          <a:prstGeom prst="downArrow">
            <a:avLst/>
          </a:prstGeom>
          <a:solidFill>
            <a:srgbClr val="34F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395288" y="5661025"/>
            <a:ext cx="8424862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Telenor TIER 3 Data Centar ispunjava sve ICT standarde u pogledu bezbednosti i redundanse kompletne infrastrukture .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000" b="1" dirty="0">
                <a:solidFill>
                  <a:schemeClr val="accent6"/>
                </a:solidFill>
                <a:latin typeface="+mn-lt"/>
              </a:rPr>
              <a:t>Eunet Cloud tehnologija - Aspekti bezbednosti</a:t>
            </a:r>
            <a:endParaRPr lang="en-GB" sz="20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3561" name="Picture 2" descr="DSC_0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96975"/>
            <a:ext cx="3241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DSC_07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196975"/>
            <a:ext cx="3355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4" descr="D:\Users\Prodaja\Documents\Data Centar\small\DSC_0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00438"/>
            <a:ext cx="32321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5" descr="D:\Users\Prodaja\Documents\Data Centar\small\DSC_0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500438"/>
            <a:ext cx="3355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15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n-lt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395288" y="2060575"/>
            <a:ext cx="8424862" cy="1655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Predstavljanje: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</a:t>
            </a:r>
            <a:r>
              <a:rPr lang="sr-Latn-RS" sz="2400" b="1" dirty="0">
                <a:solidFill>
                  <a:schemeClr val="bg1"/>
                </a:solidFill>
                <a:latin typeface="+mn-lt"/>
                <a:cs typeface="Raavi" pitchFamily="34" charset="0"/>
              </a:rPr>
              <a:t>Primeri iz prakse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4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331913" y="4221163"/>
            <a:ext cx="6647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Šta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naši</a:t>
            </a:r>
            <a:r>
              <a:rPr lang="en-US" sz="2000" dirty="0"/>
              <a:t> </a:t>
            </a:r>
            <a:r>
              <a:rPr lang="en-US" sz="2000" dirty="0" err="1"/>
              <a:t>klijenti</a:t>
            </a:r>
            <a:r>
              <a:rPr lang="en-US" sz="2000" dirty="0"/>
              <a:t> </a:t>
            </a:r>
            <a:r>
              <a:rPr lang="en-US" sz="2000" dirty="0" err="1"/>
              <a:t>uradili</a:t>
            </a:r>
            <a:r>
              <a:rPr lang="en-US" sz="2000" dirty="0"/>
              <a:t> </a:t>
            </a:r>
            <a:r>
              <a:rPr lang="en-US" sz="2000" dirty="0" err="1"/>
              <a:t>upotrebom</a:t>
            </a:r>
            <a:r>
              <a:rPr lang="en-US" sz="2000" dirty="0"/>
              <a:t> Cloud </a:t>
            </a:r>
            <a:r>
              <a:rPr lang="en-US" sz="2000" dirty="0" err="1"/>
              <a:t>tehnologije</a:t>
            </a:r>
            <a:r>
              <a:rPr lang="en-US" sz="2000" dirty="0"/>
              <a:t>?</a:t>
            </a:r>
          </a:p>
          <a:p>
            <a:endParaRPr lang="en-GB" sz="200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15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18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n-lt"/>
            </a:endParaRPr>
          </a:p>
        </p:txBody>
      </p:sp>
      <p:sp>
        <p:nvSpPr>
          <p:cNvPr id="25608" name="TextBox 19"/>
          <p:cNvSpPr txBox="1">
            <a:spLocks noChangeArrowheads="1"/>
          </p:cNvSpPr>
          <p:nvPr/>
        </p:nvSpPr>
        <p:spPr bwMode="auto">
          <a:xfrm>
            <a:off x="395288" y="1412875"/>
            <a:ext cx="7305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 TV kuće i medijske kompanije: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/>
              <a:t> Private Cloud, IaaS, Cloud Web Server, Video Streming,</a:t>
            </a:r>
          </a:p>
          <a:p>
            <a:pPr lvl="1"/>
            <a:r>
              <a:rPr lang="en-US" sz="2000"/>
              <a:t>    Audio Streaming.    	   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 Države institucije: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/>
              <a:t> Private Cloud, Cloud Web Server, Cloud Storage, </a:t>
            </a:r>
          </a:p>
          <a:p>
            <a:pPr lvl="1"/>
            <a:r>
              <a:rPr lang="en-US" sz="2000"/>
              <a:t>    Document Management.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 Javna preduzeća: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/>
              <a:t> Cloud Web Server, Cloud Mail Server, Mailing Liste.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 Kompanije za razvoj software (SaaS):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/>
              <a:t> Private Cloud, Hybrid Cloud, IaaS, Cloud Dev Server.</a:t>
            </a:r>
          </a:p>
          <a:p>
            <a:endParaRPr lang="en-GB" sz="200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</a:t>
            </a:r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tehnologija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 – </a:t>
            </a:r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primeri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iz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accent6"/>
                </a:solidFill>
                <a:latin typeface="+mn-lt"/>
              </a:rPr>
              <a:t>prakse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395288" y="5661025"/>
            <a:ext cx="8424862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Stručnjaci E</a:t>
            </a:r>
            <a:r>
              <a:rPr lang="en-GB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u</a:t>
            </a: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net-a imaju višegodišnje iskustvo u Cloud tehnologijama, kako u implemetaciji složenih Cloud sistema, tako i u podršci korisnicima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16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755650" y="1700213"/>
            <a:ext cx="7704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0113" y="1628775"/>
            <a:ext cx="78057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accent6"/>
                </a:solidFill>
              </a:rPr>
              <a:t>Novi standard </a:t>
            </a:r>
            <a:r>
              <a:rPr lang="en-GB" sz="2400" dirty="0" err="1">
                <a:solidFill>
                  <a:schemeClr val="accent6"/>
                </a:solidFill>
              </a:rPr>
              <a:t>za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 err="1">
                <a:solidFill>
                  <a:schemeClr val="accent6"/>
                </a:solidFill>
              </a:rPr>
              <a:t>poslovanje</a:t>
            </a:r>
            <a:r>
              <a:rPr lang="en-GB" sz="2400" dirty="0">
                <a:solidFill>
                  <a:schemeClr val="accent6"/>
                </a:solidFill>
              </a:rPr>
              <a:t> – </a:t>
            </a:r>
            <a:r>
              <a:rPr lang="en-GB" sz="2400" dirty="0" err="1">
                <a:solidFill>
                  <a:schemeClr val="accent6"/>
                </a:solidFill>
              </a:rPr>
              <a:t>Za</a:t>
            </a:r>
            <a:r>
              <a:rPr lang="sr-Latn-RS" sz="2400" dirty="0">
                <a:solidFill>
                  <a:schemeClr val="accent6"/>
                </a:solidFill>
              </a:rPr>
              <a:t>što Cloud tehnologija?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2708275"/>
            <a:ext cx="57626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Nenad Petković </a:t>
            </a:r>
          </a:p>
          <a:p>
            <a:pPr>
              <a:defRPr/>
            </a:pPr>
            <a:r>
              <a:rPr lang="sr-Latn-R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Direktor prodaje i marketinga za Cloud Hosting servise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900113" y="3789363"/>
            <a:ext cx="306205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cs typeface="Arial" charset="0"/>
              </a:rPr>
              <a:t>Sadržaj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prezentacije</a:t>
            </a:r>
            <a:r>
              <a:rPr lang="en-US" sz="2400" dirty="0">
                <a:cs typeface="Arial" charset="0"/>
              </a:rPr>
              <a:t>:</a:t>
            </a:r>
          </a:p>
          <a:p>
            <a:endParaRPr lang="en-US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Šta</a:t>
            </a:r>
            <a:r>
              <a:rPr lang="en-US" dirty="0">
                <a:cs typeface="Arial" charset="0"/>
              </a:rPr>
              <a:t> je Cloud </a:t>
            </a:r>
            <a:r>
              <a:rPr lang="en-US" dirty="0" err="1">
                <a:cs typeface="Arial" charset="0"/>
              </a:rPr>
              <a:t>Platforma</a:t>
            </a:r>
            <a:r>
              <a:rPr lang="en-US" dirty="0">
                <a:cs typeface="Arial" charset="0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 E</a:t>
            </a:r>
            <a:r>
              <a:rPr lang="en-GB" dirty="0">
                <a:cs typeface="Arial" charset="0"/>
              </a:rPr>
              <a:t>u</a:t>
            </a:r>
            <a:r>
              <a:rPr lang="en-US" dirty="0">
                <a:cs typeface="Arial" charset="0"/>
              </a:rPr>
              <a:t>net Cloud </a:t>
            </a:r>
            <a:r>
              <a:rPr lang="en-US" dirty="0" err="1">
                <a:cs typeface="Arial" charset="0"/>
              </a:rPr>
              <a:t>servisi</a:t>
            </a:r>
            <a:endParaRPr lang="en-US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 Cloud Control Panel</a:t>
            </a:r>
          </a:p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Sigurnost</a:t>
            </a:r>
            <a:r>
              <a:rPr lang="en-US" dirty="0">
                <a:cs typeface="Arial" charset="0"/>
              </a:rPr>
              <a:t> u Cloud-u</a:t>
            </a:r>
          </a:p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Primeri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iz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prakse</a:t>
            </a:r>
            <a:endParaRPr lang="en-GB" dirty="0">
              <a:cs typeface="Arial" charset="0"/>
            </a:endParaRPr>
          </a:p>
        </p:txBody>
      </p:sp>
      <p:pic>
        <p:nvPicPr>
          <p:cNvPr id="3079" name="Picture 5" descr="powered_by_applog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941888"/>
            <a:ext cx="9763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95288" y="2492375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n-lt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395288" y="2060575"/>
            <a:ext cx="8424862" cy="1655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  </a:t>
            </a:r>
            <a:r>
              <a:rPr lang="sr-Latn-RS" sz="2400" b="1" dirty="0">
                <a:solidFill>
                  <a:schemeClr val="bg1"/>
                </a:solidFill>
                <a:latin typeface="+mn-lt"/>
                <a:cs typeface="Raavi" pitchFamily="34" charset="0"/>
              </a:rPr>
              <a:t>Vreme je da počnete verovati da Cloud tehnologija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solidFill>
                  <a:schemeClr val="bg1"/>
                </a:solidFill>
                <a:latin typeface="+mn-lt"/>
                <a:cs typeface="Raavi" pitchFamily="34" charset="0"/>
              </a:rPr>
              <a:t>  predstavlja novi standard za vaše poslovanje!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4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Hvala vam na pažnji.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975" y="4365625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E</a:t>
            </a:r>
            <a:r>
              <a:rPr lang="en-GB" sz="2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net d.o.o.</a:t>
            </a:r>
          </a:p>
          <a:p>
            <a:pPr>
              <a:defRPr/>
            </a:pPr>
            <a:r>
              <a:rPr lang="en-US" sz="2000" dirty="0" err="1">
                <a:latin typeface="+mn-lt"/>
              </a:rPr>
              <a:t>Dubrovačka</a:t>
            </a:r>
            <a:r>
              <a:rPr lang="en-US" sz="2000" dirty="0">
                <a:latin typeface="+mn-lt"/>
              </a:rPr>
              <a:t> 35/III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11000 Beograd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www.EUnetcloud.com</a:t>
            </a:r>
            <a:endParaRPr lang="en-GB" sz="2800" dirty="0">
              <a:latin typeface="+mn-lt"/>
            </a:endParaRPr>
          </a:p>
        </p:txBody>
      </p:sp>
      <p:pic>
        <p:nvPicPr>
          <p:cNvPr id="27659" name="Picture 5" descr="powered_by_applog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157788"/>
            <a:ext cx="9763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28384" y="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17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+mn-lt"/>
              </a:rPr>
              <a:t>Šta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 je Cloud </a:t>
            </a:r>
            <a:r>
              <a:rPr lang="en-US" sz="2400" b="1" dirty="0" err="1">
                <a:solidFill>
                  <a:schemeClr val="accent6"/>
                </a:solidFill>
                <a:latin typeface="+mn-lt"/>
              </a:rPr>
              <a:t>Platforma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?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23850" y="5661025"/>
            <a:ext cx="8496300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Sve što treba da vas zanima o Cloud tehnologiji je ušteda koju ostvarujete, brzina isporuke rešenja i sigurnost</a:t>
            </a:r>
            <a:r>
              <a:rPr lang="en-GB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 Cloud </a:t>
            </a:r>
            <a:r>
              <a:rPr lang="en-GB" sz="2000" dirty="0" err="1">
                <a:solidFill>
                  <a:schemeClr val="bg1"/>
                </a:solidFill>
                <a:latin typeface="+mn-lt"/>
                <a:cs typeface="Raavi" pitchFamily="34" charset="0"/>
              </a:rPr>
              <a:t>sistema</a:t>
            </a: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3" cstate="print"/>
          <a:srcRect l="8881" t="16447" r="9212" b="23026"/>
          <a:stretch>
            <a:fillRect/>
          </a:stretch>
        </p:blipFill>
        <p:spPr bwMode="auto">
          <a:xfrm>
            <a:off x="323850" y="1773238"/>
            <a:ext cx="6673850" cy="3698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3238" y="1268413"/>
            <a:ext cx="32813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2200" b="1" dirty="0">
                <a:latin typeface="+mn-lt"/>
              </a:rPr>
              <a:t>CA 3TERA Cloud Platforma</a:t>
            </a:r>
            <a:endParaRPr lang="en-GB" sz="2200" b="1" dirty="0"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4388" y="3068638"/>
            <a:ext cx="1655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90 %</a:t>
            </a:r>
          </a:p>
        </p:txBody>
      </p:sp>
      <p:sp>
        <p:nvSpPr>
          <p:cNvPr id="14" name="Rectangle 13"/>
          <p:cNvSpPr/>
          <p:nvPr/>
        </p:nvSpPr>
        <p:spPr>
          <a:xfrm rot="2700000">
            <a:off x="7913688" y="2593975"/>
            <a:ext cx="215900" cy="18002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 rot="18900000">
            <a:off x="7913688" y="2593975"/>
            <a:ext cx="215900" cy="18002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n-lt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395288" y="2060575"/>
            <a:ext cx="8424862" cy="1655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Predstavljanje: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</a:t>
            </a:r>
            <a:r>
              <a:rPr lang="sr-Latn-RS" sz="2400" b="1" dirty="0">
                <a:solidFill>
                  <a:schemeClr val="bg1"/>
                </a:solidFill>
                <a:latin typeface="+mn-lt"/>
                <a:cs typeface="Raavi" pitchFamily="34" charset="0"/>
              </a:rPr>
              <a:t>EUnet Cloud servisi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4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8201" name="TextBox 19"/>
          <p:cNvSpPr txBox="1">
            <a:spLocks noChangeArrowheads="1"/>
          </p:cNvSpPr>
          <p:nvPr/>
        </p:nvSpPr>
        <p:spPr bwMode="auto">
          <a:xfrm>
            <a:off x="1331913" y="4221163"/>
            <a:ext cx="7143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 Prilagođeni Cloud servisi prema realnim potrebama.</a:t>
            </a:r>
          </a:p>
          <a:p>
            <a:pPr>
              <a:buFont typeface="Arial" charset="0"/>
              <a:buChar char="•"/>
            </a:pPr>
            <a:r>
              <a:rPr lang="en-US" sz="2000"/>
              <a:t> Brza isporuka gotovih rešenja preko predefinisanih šablona.</a:t>
            </a:r>
          </a:p>
          <a:p>
            <a:pPr>
              <a:buFont typeface="Arial" charset="0"/>
              <a:buChar char="•"/>
            </a:pPr>
            <a:r>
              <a:rPr lang="en-US" sz="2000"/>
              <a:t> Ugrađena bezbednost i visoka dostupnost u osnovnoj ceni.</a:t>
            </a:r>
            <a:endParaRPr lang="en-GB" sz="200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6"/>
                </a:solidFill>
                <a:latin typeface="+mn-lt"/>
              </a:rPr>
              <a:t>Šta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se dešava u relanom svetu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?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6413" y="3657600"/>
            <a:ext cx="8034337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82550" y="3167063"/>
            <a:ext cx="1779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</a:pPr>
            <a:r>
              <a:rPr lang="en-US" sz="1600">
                <a:latin typeface="Calibri" pitchFamily="34" charset="0"/>
                <a:cs typeface="Calibri" pitchFamily="34" charset="0"/>
              </a:rPr>
              <a:t>Software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82550" y="3794125"/>
            <a:ext cx="1779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</a:pPr>
            <a:r>
              <a:rPr lang="en-US" sz="1600">
                <a:latin typeface="Calibri" pitchFamily="34" charset="0"/>
                <a:cs typeface="Calibri" pitchFamily="34" charset="0"/>
              </a:rPr>
              <a:t>Hardware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756025" y="3859213"/>
            <a:ext cx="1752600" cy="693737"/>
            <a:chOff x="1910442" y="1246414"/>
            <a:chExt cx="2030185" cy="694220"/>
          </a:xfrm>
        </p:grpSpPr>
        <p:sp>
          <p:nvSpPr>
            <p:cNvPr id="7218" name="TextBox 11"/>
            <p:cNvSpPr txBox="1">
              <a:spLocks noChangeArrowheads="1"/>
            </p:cNvSpPr>
            <p:nvPr/>
          </p:nvSpPr>
          <p:spPr bwMode="auto">
            <a:xfrm>
              <a:off x="1910442" y="1632857"/>
              <a:ext cx="2024743" cy="3077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Operating System</a:t>
              </a:r>
            </a:p>
          </p:txBody>
        </p:sp>
        <p:sp>
          <p:nvSpPr>
            <p:cNvPr id="7219" name="TextBox 15"/>
            <p:cNvSpPr txBox="1">
              <a:spLocks noChangeArrowheads="1"/>
            </p:cNvSpPr>
            <p:nvPr/>
          </p:nvSpPr>
          <p:spPr bwMode="auto">
            <a:xfrm>
              <a:off x="1915884" y="1246414"/>
              <a:ext cx="2024743" cy="30777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Web Server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527925" y="3859213"/>
            <a:ext cx="1616075" cy="709612"/>
            <a:chOff x="4865914" y="1197428"/>
            <a:chExt cx="2030186" cy="710549"/>
          </a:xfrm>
        </p:grpSpPr>
        <p:sp>
          <p:nvSpPr>
            <p:cNvPr id="7216" name="TextBox 14"/>
            <p:cNvSpPr txBox="1">
              <a:spLocks noChangeArrowheads="1"/>
            </p:cNvSpPr>
            <p:nvPr/>
          </p:nvSpPr>
          <p:spPr bwMode="auto">
            <a:xfrm>
              <a:off x="4865914" y="1600200"/>
              <a:ext cx="2024743" cy="3077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Operating System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71897" y="1197428"/>
              <a:ext cx="2024203" cy="308382"/>
            </a:xfrm>
            <a:prstGeom prst="rect">
              <a:avLst/>
            </a:prstGeom>
            <a:solidFill>
              <a:schemeClr val="accent6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ct val="40000"/>
                </a:spcAft>
                <a:defRPr/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Database Server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634038" y="3863975"/>
            <a:ext cx="1785937" cy="693738"/>
            <a:chOff x="3913413" y="2100941"/>
            <a:chExt cx="2035629" cy="694221"/>
          </a:xfrm>
        </p:grpSpPr>
        <p:sp>
          <p:nvSpPr>
            <p:cNvPr id="7214" name="TextBox 12"/>
            <p:cNvSpPr txBox="1">
              <a:spLocks noChangeArrowheads="1"/>
            </p:cNvSpPr>
            <p:nvPr/>
          </p:nvSpPr>
          <p:spPr bwMode="auto">
            <a:xfrm>
              <a:off x="3924299" y="2487385"/>
              <a:ext cx="2024743" cy="3077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Operating System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13413" y="2100941"/>
              <a:ext cx="2024772" cy="3081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ct val="40000"/>
                </a:spcAft>
                <a:defRPr/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Layer 7 Code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9850" y="5018088"/>
            <a:ext cx="1322388" cy="1558925"/>
            <a:chOff x="237224" y="3681413"/>
            <a:chExt cx="2095500" cy="2187556"/>
          </a:xfrm>
        </p:grpSpPr>
        <p:pic>
          <p:nvPicPr>
            <p:cNvPr id="7212" name="Picture 2" descr="Cisco Systems Cisco Small Business RV042 Dual WAN VPN Router Router - EN, Fast 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224" y="3681413"/>
              <a:ext cx="2095500" cy="209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3" name="TextBox 23"/>
            <p:cNvSpPr txBox="1">
              <a:spLocks noChangeArrowheads="1"/>
            </p:cNvSpPr>
            <p:nvPr/>
          </p:nvSpPr>
          <p:spPr bwMode="auto">
            <a:xfrm>
              <a:off x="528365" y="5437166"/>
              <a:ext cx="1551213" cy="43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Router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404938" y="5287963"/>
            <a:ext cx="1295400" cy="1233487"/>
            <a:chOff x="2437180" y="4266978"/>
            <a:chExt cx="1551214" cy="1834253"/>
          </a:xfrm>
        </p:grpSpPr>
        <p:pic>
          <p:nvPicPr>
            <p:cNvPr id="7210" name="Picture 5" descr="Cisco Small Business Pro SPA3102 Voice Gateway with Router - VoIP gatew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4238" y="4266978"/>
              <a:ext cx="1265006" cy="126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1" name="TextBox 24"/>
            <p:cNvSpPr txBox="1">
              <a:spLocks noChangeArrowheads="1"/>
            </p:cNvSpPr>
            <p:nvPr/>
          </p:nvSpPr>
          <p:spPr bwMode="auto">
            <a:xfrm>
              <a:off x="2437180" y="5643294"/>
              <a:ext cx="1551214" cy="4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Load Balancer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151313" y="4659313"/>
            <a:ext cx="4695825" cy="2198687"/>
            <a:chOff x="4068753" y="4365625"/>
            <a:chExt cx="4696415" cy="2198688"/>
          </a:xfrm>
        </p:grpSpPr>
        <p:grpSp>
          <p:nvGrpSpPr>
            <p:cNvPr id="7205" name="Group 27"/>
            <p:cNvGrpSpPr>
              <a:grpSpLocks/>
            </p:cNvGrpSpPr>
            <p:nvPr/>
          </p:nvGrpSpPr>
          <p:grpSpPr bwMode="auto">
            <a:xfrm>
              <a:off x="4068753" y="4365625"/>
              <a:ext cx="4696415" cy="2198688"/>
              <a:chOff x="4068753" y="4365625"/>
              <a:chExt cx="4696415" cy="2198688"/>
            </a:xfrm>
          </p:grpSpPr>
          <p:pic>
            <p:nvPicPr>
              <p:cNvPr id="7207" name="Picture 3" descr="C:\Users\sypsk01\AppData\Local\Microsoft\Windows\Temporary Internet Files\Content.IE5\PK7S6M54\MC9004352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68753" y="4392836"/>
                <a:ext cx="1097500" cy="2171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8" name="Picture 3" descr="C:\Users\sypsk01\AppData\Local\Microsoft\Windows\Temporary Internet Files\Content.IE5\PK7S6M54\MC9004352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26105" y="4365625"/>
                <a:ext cx="1097500" cy="2171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9" name="Picture 3" descr="C:\Users\sypsk01\AppData\Local\Microsoft\Windows\Temporary Internet Files\Content.IE5\PK7S6M54\MC9004352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67668" y="4371069"/>
                <a:ext cx="1097500" cy="2171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06" name="TextBox 27"/>
            <p:cNvSpPr txBox="1">
              <a:spLocks noChangeArrowheads="1"/>
            </p:cNvSpPr>
            <p:nvPr/>
          </p:nvSpPr>
          <p:spPr bwMode="auto">
            <a:xfrm>
              <a:off x="5261917" y="6025534"/>
              <a:ext cx="24980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Servers</a:t>
              </a:r>
            </a:p>
          </p:txBody>
        </p:sp>
      </p:grpSp>
      <p:pic>
        <p:nvPicPr>
          <p:cNvPr id="76" name="Picture 75" descr="sla_LampX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3100" y="1362075"/>
            <a:ext cx="55514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mysql.png"/>
          <p:cNvPicPr>
            <a:picLocks noChangeAspect="1"/>
          </p:cNvPicPr>
          <p:nvPr/>
        </p:nvPicPr>
        <p:blipFill>
          <a:blip r:embed="rId7" cstate="print"/>
          <a:srcRect r="85413" b="90146"/>
          <a:stretch>
            <a:fillRect/>
          </a:stretch>
        </p:blipFill>
        <p:spPr bwMode="auto">
          <a:xfrm>
            <a:off x="4695825" y="1460500"/>
            <a:ext cx="8461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 descr="mysql.png"/>
          <p:cNvPicPr>
            <a:picLocks noChangeAspect="1"/>
          </p:cNvPicPr>
          <p:nvPr/>
        </p:nvPicPr>
        <p:blipFill>
          <a:blip r:embed="rId7" cstate="print"/>
          <a:srcRect r="85413" b="90146"/>
          <a:stretch>
            <a:fillRect/>
          </a:stretch>
        </p:blipFill>
        <p:spPr bwMode="auto">
          <a:xfrm>
            <a:off x="5983288" y="4124325"/>
            <a:ext cx="901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646363" y="5018088"/>
            <a:ext cx="1225550" cy="1554162"/>
            <a:chOff x="2563963" y="4724401"/>
            <a:chExt cx="1225260" cy="1554710"/>
          </a:xfrm>
        </p:grpSpPr>
        <p:pic>
          <p:nvPicPr>
            <p:cNvPr id="7203" name="Picture 33" descr="san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63963" y="4724401"/>
              <a:ext cx="1225260" cy="1225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4" name="TextBox 34"/>
            <p:cNvSpPr txBox="1">
              <a:spLocks noChangeArrowheads="1"/>
            </p:cNvSpPr>
            <p:nvPr/>
          </p:nvSpPr>
          <p:spPr bwMode="auto">
            <a:xfrm>
              <a:off x="2770909" y="5971304"/>
              <a:ext cx="845127" cy="307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sz="1400">
                  <a:latin typeface="Calibri" pitchFamily="34" charset="0"/>
                  <a:cs typeface="Calibri" pitchFamily="34" charset="0"/>
                </a:rPr>
                <a:t>SAN</a:t>
              </a:r>
            </a:p>
          </p:txBody>
        </p:sp>
      </p:grpSp>
      <p:pic>
        <p:nvPicPr>
          <p:cNvPr id="82" name="Picture 81" descr="san disk.png"/>
          <p:cNvPicPr>
            <a:picLocks noChangeAspect="1"/>
          </p:cNvPicPr>
          <p:nvPr/>
        </p:nvPicPr>
        <p:blipFill>
          <a:blip r:embed="rId9" cstate="print"/>
          <a:srcRect r="84303" b="91747"/>
          <a:stretch>
            <a:fillRect/>
          </a:stretch>
        </p:blipFill>
        <p:spPr bwMode="auto">
          <a:xfrm>
            <a:off x="2838450" y="5394325"/>
            <a:ext cx="638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san disk.png"/>
          <p:cNvPicPr>
            <a:picLocks noChangeAspect="1"/>
          </p:cNvPicPr>
          <p:nvPr/>
        </p:nvPicPr>
        <p:blipFill>
          <a:blip r:embed="rId9" cstate="print"/>
          <a:srcRect r="84303" b="91747"/>
          <a:stretch>
            <a:fillRect/>
          </a:stretch>
        </p:blipFill>
        <p:spPr bwMode="auto">
          <a:xfrm>
            <a:off x="2838450" y="5559425"/>
            <a:ext cx="638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san disk.png"/>
          <p:cNvPicPr>
            <a:picLocks noChangeAspect="1"/>
          </p:cNvPicPr>
          <p:nvPr/>
        </p:nvPicPr>
        <p:blipFill>
          <a:blip r:embed="rId9" cstate="print"/>
          <a:srcRect r="84303" b="91747"/>
          <a:stretch>
            <a:fillRect/>
          </a:stretch>
        </p:blipFill>
        <p:spPr bwMode="auto">
          <a:xfrm>
            <a:off x="2838450" y="5767388"/>
            <a:ext cx="638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992438" y="4311650"/>
            <a:ext cx="3116262" cy="574675"/>
            <a:chOff x="2909455" y="4017812"/>
            <a:chExt cx="3117274" cy="574632"/>
          </a:xfrm>
        </p:grpSpPr>
        <p:pic>
          <p:nvPicPr>
            <p:cNvPr id="7197" name="Picture 39" descr="mirror.jpg"/>
            <p:cNvPicPr>
              <a:picLocks noChangeAspect="1"/>
            </p:cNvPicPr>
            <p:nvPr/>
          </p:nvPicPr>
          <p:blipFill>
            <a:blip r:embed="rId10" cstate="print"/>
            <a:srcRect r="74266" b="30168"/>
            <a:stretch>
              <a:fillRect/>
            </a:stretch>
          </p:blipFill>
          <p:spPr bwMode="auto">
            <a:xfrm>
              <a:off x="3296871" y="4017812"/>
              <a:ext cx="330831" cy="5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40" descr="mirror.jpg"/>
            <p:cNvPicPr>
              <a:picLocks noChangeAspect="1"/>
            </p:cNvPicPr>
            <p:nvPr/>
          </p:nvPicPr>
          <p:blipFill>
            <a:blip r:embed="rId10" cstate="print"/>
            <a:srcRect r="74266" b="30168"/>
            <a:stretch>
              <a:fillRect/>
            </a:stretch>
          </p:blipFill>
          <p:spPr bwMode="auto">
            <a:xfrm>
              <a:off x="5196125" y="4031665"/>
              <a:ext cx="330831" cy="5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8" name="Straight Arrow Connector 87"/>
            <p:cNvCxnSpPr/>
            <p:nvPr/>
          </p:nvCxnSpPr>
          <p:spPr>
            <a:xfrm flipV="1">
              <a:off x="2909455" y="4405133"/>
              <a:ext cx="319191" cy="968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751553" y="4405133"/>
              <a:ext cx="319191" cy="968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3754279" y="4405133"/>
              <a:ext cx="387476" cy="12540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5639253" y="4378148"/>
              <a:ext cx="387476" cy="1238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/>
          <p:cNvCxnSpPr/>
          <p:nvPr/>
        </p:nvCxnSpPr>
        <p:spPr>
          <a:xfrm rot="5400000" flipH="1" flipV="1">
            <a:off x="4485482" y="4625181"/>
            <a:ext cx="201612" cy="31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6357144" y="4610894"/>
            <a:ext cx="201613" cy="31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Left-Right Arrow 93"/>
          <p:cNvSpPr/>
          <p:nvPr/>
        </p:nvSpPr>
        <p:spPr>
          <a:xfrm>
            <a:off x="3822700" y="4435475"/>
            <a:ext cx="1358900" cy="22225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ct val="40000"/>
              </a:spcAft>
              <a:defRPr/>
            </a:pPr>
            <a:endParaRPr lang="en-US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3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29 -0.4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2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976 -0.486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4653 -0.18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15296 -0.118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21823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209 L 0.35903 -0.1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5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04843 -0.147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5764 0.396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395288" y="5661025"/>
            <a:ext cx="8424862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bg1"/>
                </a:solidFill>
                <a:latin typeface="+mn-lt"/>
                <a:cs typeface="Raavi" pitchFamily="34" charset="0"/>
              </a:rPr>
              <a:t>Ve</a:t>
            </a:r>
            <a:r>
              <a:rPr lang="sr-Latn-RS" sz="2000" dirty="0" smtClean="0">
                <a:solidFill>
                  <a:schemeClr val="bg1"/>
                </a:solidFill>
                <a:latin typeface="+mn-lt"/>
                <a:cs typeface="Raavi" pitchFamily="34" charset="0"/>
              </a:rPr>
              <a:t>ćina preduzeća </a:t>
            </a: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imaju potrebu za gotovim servisima koje mogu dobiti brzo i uz značajnu uštedu </a:t>
            </a:r>
            <a:r>
              <a:rPr lang="en-GB" sz="2000" dirty="0" err="1">
                <a:solidFill>
                  <a:schemeClr val="bg1"/>
                </a:solidFill>
                <a:latin typeface="+mn-lt"/>
                <a:cs typeface="Raavi" pitchFamily="34" charset="0"/>
              </a:rPr>
              <a:t>za</a:t>
            </a:r>
            <a:r>
              <a:rPr lang="en-GB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cs typeface="Raavi" pitchFamily="34" charset="0"/>
              </a:rPr>
              <a:t>svoje</a:t>
            </a:r>
            <a:r>
              <a:rPr lang="en-GB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poslovanj</a:t>
            </a:r>
            <a:r>
              <a:rPr lang="en-GB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e</a:t>
            </a: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EUnet Cloud servisi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3" cstate="print"/>
          <a:srcRect l="7784" t="20047" r="12794" b="20755"/>
          <a:stretch>
            <a:fillRect/>
          </a:stretch>
        </p:blipFill>
        <p:spPr bwMode="auto">
          <a:xfrm>
            <a:off x="755650" y="1268413"/>
            <a:ext cx="7632700" cy="4264025"/>
          </a:xfrm>
          <a:prstGeom prst="rect">
            <a:avLst/>
          </a:prstGeom>
          <a:noFill/>
          <a:ln w="38100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4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395288" y="5661025"/>
            <a:ext cx="8424862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E</a:t>
            </a:r>
            <a:r>
              <a:rPr lang="en-GB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u</a:t>
            </a: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net Cloud servisi pokrivaju skoro sve potrebe za poslovanje kako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za interne, tako i za eksterne poslovne procese.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en-GB" sz="2400" b="1" dirty="0">
                <a:solidFill>
                  <a:schemeClr val="accent6"/>
                </a:solidFill>
                <a:latin typeface="+mn-lt"/>
              </a:rPr>
              <a:t>u</a:t>
            </a: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net Cloud servisi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1188" y="2924175"/>
            <a:ext cx="1584325" cy="9366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2"/>
                </a:solidFill>
              </a:rPr>
              <a:t>Document mgmt.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188" y="4292600"/>
            <a:ext cx="1584325" cy="9366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200" b="1" dirty="0" smtClean="0">
                <a:solidFill>
                  <a:schemeClr val="tx2"/>
                </a:solidFill>
              </a:rPr>
              <a:t>CRM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1188" y="1557338"/>
            <a:ext cx="1584325" cy="9350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200" b="1" dirty="0">
                <a:solidFill>
                  <a:schemeClr val="tx2"/>
                </a:solidFill>
              </a:rPr>
              <a:t>Mail</a:t>
            </a:r>
          </a:p>
          <a:p>
            <a:pPr algn="ctr">
              <a:defRPr/>
            </a:pPr>
            <a:r>
              <a:rPr lang="sr-Latn-RS" sz="2200" b="1" dirty="0">
                <a:solidFill>
                  <a:schemeClr val="tx2"/>
                </a:solidFill>
              </a:rPr>
              <a:t>Server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75463" y="2924175"/>
            <a:ext cx="1584325" cy="9366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>
                <a:solidFill>
                  <a:schemeClr val="tx2"/>
                </a:solidFill>
              </a:rPr>
              <a:t>IP </a:t>
            </a:r>
            <a:r>
              <a:rPr lang="en-GB" sz="2200" b="1" dirty="0" err="1">
                <a:solidFill>
                  <a:schemeClr val="tx2"/>
                </a:solidFill>
              </a:rPr>
              <a:t>Centrala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75463" y="4292600"/>
            <a:ext cx="1584325" cy="9366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2"/>
                </a:solidFill>
              </a:rPr>
              <a:t>Work Flow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75463" y="1557338"/>
            <a:ext cx="1584325" cy="9350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200" b="1" dirty="0">
                <a:solidFill>
                  <a:schemeClr val="tx2"/>
                </a:solidFill>
              </a:rPr>
              <a:t>Video stream</a:t>
            </a:r>
            <a:endParaRPr lang="en-GB" sz="2200" b="1" dirty="0">
              <a:solidFill>
                <a:schemeClr val="tx2"/>
              </a:solidFill>
            </a:endParaRPr>
          </a:p>
        </p:txBody>
      </p:sp>
      <p:grpSp>
        <p:nvGrpSpPr>
          <p:cNvPr id="10256" name="Group 33"/>
          <p:cNvGrpSpPr>
            <a:grpSpLocks/>
          </p:cNvGrpSpPr>
          <p:nvPr/>
        </p:nvGrpSpPr>
        <p:grpSpPr bwMode="auto">
          <a:xfrm>
            <a:off x="2989263" y="2781300"/>
            <a:ext cx="3238500" cy="2463800"/>
            <a:chOff x="2989467" y="1803590"/>
            <a:chExt cx="4044421" cy="3009338"/>
          </a:xfrm>
        </p:grpSpPr>
        <p:pic>
          <p:nvPicPr>
            <p:cNvPr id="10260" name="Picture 8" descr="http://www.textually.org/textually/archives/images/set3/networ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-42000"/>
            </a:blip>
            <a:srcRect l="40" b="43340"/>
            <a:stretch>
              <a:fillRect/>
            </a:stretch>
          </p:blipFill>
          <p:spPr bwMode="auto">
            <a:xfrm>
              <a:off x="3022276" y="3711203"/>
              <a:ext cx="4011612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Freeform 43"/>
            <p:cNvSpPr/>
            <p:nvPr/>
          </p:nvSpPr>
          <p:spPr>
            <a:xfrm>
              <a:off x="2989467" y="1803590"/>
              <a:ext cx="3110971" cy="1100666"/>
            </a:xfrm>
            <a:custGeom>
              <a:avLst/>
              <a:gdLst>
                <a:gd name="connsiteX0" fmla="*/ 0 w 2319867"/>
                <a:gd name="connsiteY0" fmla="*/ 1100666 h 1100666"/>
                <a:gd name="connsiteX1" fmla="*/ 2319867 w 2319867"/>
                <a:gd name="connsiteY1" fmla="*/ 1100666 h 1100666"/>
                <a:gd name="connsiteX2" fmla="*/ 2302934 w 2319867"/>
                <a:gd name="connsiteY2" fmla="*/ 389466 h 1100666"/>
                <a:gd name="connsiteX3" fmla="*/ 1557867 w 2319867"/>
                <a:gd name="connsiteY3" fmla="*/ 16933 h 1100666"/>
                <a:gd name="connsiteX4" fmla="*/ 1557867 w 2319867"/>
                <a:gd name="connsiteY4" fmla="*/ 389466 h 1100666"/>
                <a:gd name="connsiteX5" fmla="*/ 795867 w 2319867"/>
                <a:gd name="connsiteY5" fmla="*/ 0 h 1100666"/>
                <a:gd name="connsiteX6" fmla="*/ 795867 w 2319867"/>
                <a:gd name="connsiteY6" fmla="*/ 389466 h 1100666"/>
                <a:gd name="connsiteX7" fmla="*/ 0 w 2319867"/>
                <a:gd name="connsiteY7" fmla="*/ 0 h 1100666"/>
                <a:gd name="connsiteX8" fmla="*/ 0 w 2319867"/>
                <a:gd name="connsiteY8" fmla="*/ 1100666 h 110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867" h="1100666">
                  <a:moveTo>
                    <a:pt x="0" y="1100666"/>
                  </a:moveTo>
                  <a:lnTo>
                    <a:pt x="2319867" y="1100666"/>
                  </a:lnTo>
                  <a:lnTo>
                    <a:pt x="2302934" y="389466"/>
                  </a:lnTo>
                  <a:lnTo>
                    <a:pt x="1557867" y="16933"/>
                  </a:lnTo>
                  <a:lnTo>
                    <a:pt x="1557867" y="389466"/>
                  </a:lnTo>
                  <a:lnTo>
                    <a:pt x="795867" y="0"/>
                  </a:lnTo>
                  <a:lnTo>
                    <a:pt x="795867" y="389466"/>
                  </a:lnTo>
                  <a:lnTo>
                    <a:pt x="0" y="0"/>
                  </a:lnTo>
                  <a:lnTo>
                    <a:pt x="0" y="1100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  <a:alpha val="13000"/>
                  </a:schemeClr>
                </a:gs>
                <a:gs pos="50000">
                  <a:schemeClr val="accent5">
                    <a:shade val="67500"/>
                    <a:satMod val="115000"/>
                    <a:alpha val="12000"/>
                  </a:schemeClr>
                </a:gs>
                <a:gs pos="100000">
                  <a:schemeClr val="accent5">
                    <a:shade val="100000"/>
                    <a:satMod val="115000"/>
                    <a:alpha val="17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762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000" dirty="0">
                <a:solidFill>
                  <a:srgbClr val="FEFEFE"/>
                </a:solidFill>
              </a:endParaRPr>
            </a:p>
          </p:txBody>
        </p:sp>
        <p:sp>
          <p:nvSpPr>
            <p:cNvPr id="45" name="Pentagon 44"/>
            <p:cNvSpPr/>
            <p:nvPr/>
          </p:nvSpPr>
          <p:spPr>
            <a:xfrm rot="16200000">
              <a:off x="2607075" y="3529362"/>
              <a:ext cx="1698570" cy="259715"/>
            </a:xfrm>
            <a:prstGeom prst="homePlate">
              <a:avLst/>
            </a:prstGeom>
            <a:solidFill>
              <a:schemeClr val="bg1">
                <a:alpha val="68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265" name="Picture 7" descr="C:\Documents and Settings\popdo01\Desktop\ProvisionSimple_1Gear.png"/>
            <p:cNvPicPr>
              <a:picLocks noChangeAspect="1" noChangeArrowheads="1"/>
            </p:cNvPicPr>
            <p:nvPr/>
          </p:nvPicPr>
          <p:blipFill>
            <a:blip r:embed="rId4" cstate="print">
              <a:lum bright="-14000" contrast="-42000"/>
            </a:blip>
            <a:srcRect l="16165" t="17677" r="17168" b="14410"/>
            <a:stretch>
              <a:fillRect/>
            </a:stretch>
          </p:blipFill>
          <p:spPr bwMode="auto">
            <a:xfrm rot="-900000">
              <a:off x="3144513" y="2215778"/>
              <a:ext cx="5762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6" name="Picture 7" descr="C:\Documents and Settings\popdo01\Desktop\ProvisionSimple_1Gear.png"/>
            <p:cNvPicPr>
              <a:picLocks noChangeAspect="1" noChangeArrowheads="1"/>
            </p:cNvPicPr>
            <p:nvPr/>
          </p:nvPicPr>
          <p:blipFill>
            <a:blip r:embed="rId4" cstate="print">
              <a:lum bright="-14000" contrast="-42000"/>
            </a:blip>
            <a:srcRect l="16165" t="17677" r="17168" b="14410"/>
            <a:stretch>
              <a:fillRect/>
            </a:stretch>
          </p:blipFill>
          <p:spPr bwMode="auto">
            <a:xfrm>
              <a:off x="3619176" y="2215778"/>
              <a:ext cx="576262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7" descr="C:\Documents and Settings\popdo01\Desktop\ProvisionSimple_1Gear.png"/>
            <p:cNvPicPr>
              <a:picLocks noChangeAspect="1" noChangeArrowheads="1"/>
            </p:cNvPicPr>
            <p:nvPr/>
          </p:nvPicPr>
          <p:blipFill>
            <a:blip r:embed="rId4" cstate="print">
              <a:lum bright="-14000" contrast="-42000"/>
            </a:blip>
            <a:srcRect l="16165" t="17677" r="17168" b="14410"/>
            <a:stretch>
              <a:fillRect/>
            </a:stretch>
          </p:blipFill>
          <p:spPr bwMode="auto">
            <a:xfrm rot="900000">
              <a:off x="4095426" y="2215778"/>
              <a:ext cx="576262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8" name="Picture 7" descr="C:\Documents and Settings\popdo01\Desktop\ProvisionSimple_1Gear.png"/>
            <p:cNvPicPr>
              <a:picLocks noChangeAspect="1" noChangeArrowheads="1"/>
            </p:cNvPicPr>
            <p:nvPr/>
          </p:nvPicPr>
          <p:blipFill>
            <a:blip r:embed="rId4" cstate="print">
              <a:lum bright="-14000" contrast="-42000"/>
            </a:blip>
            <a:srcRect l="16165" t="17677" r="17168" b="14410"/>
            <a:stretch>
              <a:fillRect/>
            </a:stretch>
          </p:blipFill>
          <p:spPr bwMode="auto">
            <a:xfrm>
              <a:off x="4570088" y="2204666"/>
              <a:ext cx="576263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Pentagon 49"/>
            <p:cNvSpPr/>
            <p:nvPr/>
          </p:nvSpPr>
          <p:spPr>
            <a:xfrm rot="16200000">
              <a:off x="4223547" y="3489678"/>
              <a:ext cx="1671424" cy="253768"/>
            </a:xfrm>
            <a:prstGeom prst="homePlate">
              <a:avLst/>
            </a:prstGeom>
            <a:solidFill>
              <a:schemeClr val="bg1">
                <a:alpha val="68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270" name="Picture 7" descr="C:\Documents and Settings\popdo01\Desktop\ProvisionSimple_1Gear.png"/>
            <p:cNvPicPr>
              <a:picLocks noChangeAspect="1" noChangeArrowheads="1"/>
            </p:cNvPicPr>
            <p:nvPr/>
          </p:nvPicPr>
          <p:blipFill>
            <a:blip r:embed="rId4" cstate="print">
              <a:lum bright="-14000" contrast="-42000"/>
            </a:blip>
            <a:srcRect l="16165" t="17677" r="17168" b="14410"/>
            <a:stretch>
              <a:fillRect/>
            </a:stretch>
          </p:blipFill>
          <p:spPr bwMode="auto">
            <a:xfrm>
              <a:off x="5198738" y="2223716"/>
              <a:ext cx="576263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Pentagon 51"/>
            <p:cNvSpPr/>
            <p:nvPr/>
          </p:nvSpPr>
          <p:spPr>
            <a:xfrm rot="16200000">
              <a:off x="4788575" y="3520963"/>
              <a:ext cx="1671424" cy="229977"/>
            </a:xfrm>
            <a:prstGeom prst="homePlate">
              <a:avLst/>
            </a:prstGeom>
            <a:solidFill>
              <a:schemeClr val="bg1">
                <a:alpha val="68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Pentagon 52"/>
            <p:cNvSpPr/>
            <p:nvPr/>
          </p:nvSpPr>
          <p:spPr>
            <a:xfrm rot="16200000">
              <a:off x="3155253" y="3506998"/>
              <a:ext cx="1698570" cy="265663"/>
            </a:xfrm>
            <a:prstGeom prst="homePlate">
              <a:avLst/>
            </a:prstGeom>
            <a:solidFill>
              <a:schemeClr val="bg1">
                <a:alpha val="68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Pentagon 53"/>
            <p:cNvSpPr/>
            <p:nvPr/>
          </p:nvSpPr>
          <p:spPr>
            <a:xfrm rot="16200000">
              <a:off x="3719976" y="3489678"/>
              <a:ext cx="1671424" cy="253768"/>
            </a:xfrm>
            <a:prstGeom prst="homePlate">
              <a:avLst/>
            </a:prstGeom>
            <a:solidFill>
              <a:schemeClr val="bg1">
                <a:alpha val="68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0257" name="Picture 5" descr="powered_by_applogi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860800"/>
            <a:ext cx="911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ed Rectangle 55"/>
          <p:cNvSpPr/>
          <p:nvPr/>
        </p:nvSpPr>
        <p:spPr>
          <a:xfrm>
            <a:off x="2700338" y="1557338"/>
            <a:ext cx="1584325" cy="9350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200" b="1" dirty="0">
                <a:solidFill>
                  <a:schemeClr val="tx2"/>
                </a:solidFill>
              </a:rPr>
              <a:t>WEB Server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716463" y="1557338"/>
            <a:ext cx="1584325" cy="9350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2200" b="1" dirty="0">
                <a:solidFill>
                  <a:schemeClr val="tx2"/>
                </a:solidFill>
              </a:rPr>
              <a:t>Mailing Lists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5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79613" y="333375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n-lt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395288" y="2060575"/>
            <a:ext cx="8424862" cy="1655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Predstavljanje: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bg1"/>
                </a:solidFill>
                <a:latin typeface="+mn-lt"/>
                <a:cs typeface="Raavi" pitchFamily="34" charset="0"/>
              </a:rPr>
              <a:t>	</a:t>
            </a:r>
            <a:r>
              <a:rPr lang="sr-Latn-RS" sz="2400" b="1" dirty="0">
                <a:solidFill>
                  <a:schemeClr val="bg1"/>
                </a:solidFill>
                <a:latin typeface="+mn-lt"/>
                <a:cs typeface="Raavi" pitchFamily="34" charset="0"/>
              </a:rPr>
              <a:t>EUnet Cloud Control Panel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4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1273" name="TextBox 19"/>
          <p:cNvSpPr txBox="1">
            <a:spLocks noChangeArrowheads="1"/>
          </p:cNvSpPr>
          <p:nvPr/>
        </p:nvSpPr>
        <p:spPr bwMode="auto">
          <a:xfrm>
            <a:off x="1331913" y="4221163"/>
            <a:ext cx="7824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Cloud </a:t>
            </a:r>
            <a:r>
              <a:rPr lang="en-US" sz="2000" dirty="0" err="1"/>
              <a:t>koncepti</a:t>
            </a:r>
            <a:r>
              <a:rPr lang="en-US" sz="2000" dirty="0"/>
              <a:t> </a:t>
            </a:r>
            <a:r>
              <a:rPr lang="en-US" sz="2000" dirty="0" smtClean="0"/>
              <a:t>Pay-Per-Use </a:t>
            </a:r>
            <a:r>
              <a:rPr lang="en-US" sz="2000" dirty="0"/>
              <a:t>i </a:t>
            </a:r>
            <a:r>
              <a:rPr lang="en-US" sz="2000" dirty="0" smtClean="0"/>
              <a:t>Pay-As-You-Grow.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Potpuna</a:t>
            </a:r>
            <a:r>
              <a:rPr lang="en-US" sz="2000" dirty="0"/>
              <a:t> </a:t>
            </a:r>
            <a:r>
              <a:rPr lang="en-US" sz="2000" dirty="0" err="1"/>
              <a:t>kontrola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End User Cloud Control </a:t>
            </a:r>
            <a:r>
              <a:rPr lang="en-US" sz="2000" dirty="0" err="1"/>
              <a:t>Panela</a:t>
            </a:r>
            <a:r>
              <a:rPr lang="en-US" sz="2000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Jednostavno</a:t>
            </a:r>
            <a:r>
              <a:rPr lang="en-US" sz="2000" dirty="0"/>
              <a:t> </a:t>
            </a:r>
            <a:r>
              <a:rPr lang="en-US" sz="2000" dirty="0" err="1"/>
              <a:t>naručivanje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servisa</a:t>
            </a:r>
            <a:r>
              <a:rPr lang="en-US" sz="2000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Istorijski</a:t>
            </a:r>
            <a:r>
              <a:rPr lang="en-US" sz="2000" dirty="0"/>
              <a:t> </a:t>
            </a:r>
            <a:r>
              <a:rPr lang="en-US" sz="2000" dirty="0" err="1"/>
              <a:t>pregled</a:t>
            </a:r>
            <a:r>
              <a:rPr lang="en-US" sz="2000" dirty="0"/>
              <a:t> </a:t>
            </a:r>
            <a:r>
              <a:rPr lang="en-US" sz="2000" dirty="0" err="1"/>
              <a:t>akcija</a:t>
            </a:r>
            <a:r>
              <a:rPr lang="en-US" sz="2000" dirty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zakupljene</a:t>
            </a:r>
            <a:r>
              <a:rPr lang="en-US" sz="2000" dirty="0" smtClean="0"/>
              <a:t> </a:t>
            </a:r>
            <a:r>
              <a:rPr lang="en-US" sz="2000" dirty="0"/>
              <a:t>Cloud </a:t>
            </a:r>
            <a:r>
              <a:rPr lang="en-US" sz="2000" dirty="0" err="1" smtClean="0"/>
              <a:t>servise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6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17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125538"/>
            <a:ext cx="84248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395288" y="5661025"/>
            <a:ext cx="8424862" cy="7747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13716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Već danas možete odabrati Cloud servise prema vašim potrebama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chemeClr val="bg1"/>
                </a:solidFill>
                <a:latin typeface="+mn-lt"/>
                <a:cs typeface="Raavi" pitchFamily="34" charset="0"/>
              </a:rPr>
              <a:t>uz potpunu kontrolu troškova. </a:t>
            </a:r>
            <a:endParaRPr lang="en-US" sz="2000" dirty="0">
              <a:solidFill>
                <a:schemeClr val="bg1"/>
              </a:solidFill>
              <a:latin typeface="+mn-lt"/>
              <a:cs typeface="Raavi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051050" y="333375"/>
            <a:ext cx="669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accent6"/>
                </a:solidFill>
                <a:latin typeface="+mn-lt"/>
              </a:rPr>
              <a:t>Samoposluživanje je važna osobina Cloud-a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196975"/>
            <a:ext cx="42481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172400" y="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</a:rPr>
              <a:t>7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sr-Latn-RS" dirty="0" smtClean="0">
                <a:solidFill>
                  <a:schemeClr val="bg2"/>
                </a:solidFill>
              </a:rPr>
              <a:t>19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521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MSHOME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Aleksandra Vuckovic</dc:creator>
  <cp:lastModifiedBy>Prodaja</cp:lastModifiedBy>
  <cp:revision>110</cp:revision>
  <dcterms:created xsi:type="dcterms:W3CDTF">2011-04-12T09:44:14Z</dcterms:created>
  <dcterms:modified xsi:type="dcterms:W3CDTF">2011-04-18T15:40:25Z</dcterms:modified>
</cp:coreProperties>
</file>